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82E"/>
    <a:srgbClr val="FF5B5B"/>
    <a:srgbClr val="FF6565"/>
    <a:srgbClr val="FFB3D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52;&#1072;&#1090;&#1077;&#1088;&#1080;&#1072;&#1083;&#1099;%20&#1082;%20&#1055;&#1088;&#1072;&#1074;&#1080;&#1090;&#1077;&#1083;&#1100;&#1089;&#1090;&#1074;&#1091;%20&#1086;&#1073;%20&#1080;&#1089;&#1087;&#1086;&#1083;&#1085;&#1077;&#1085;&#1080;&#1080;%20&#1073;&#1102;&#1076;&#1078;&#1077;&#1090;&#1086;&#1074;\2014%20&#1075;&#1086;&#1076;\9%20&#1084;&#1077;&#1089;&#1103;&#1094;&#1077;&#1074;%202014%20&#1075;&#1086;&#1076;&#1072;\&#1085;&#1072;%2006.11.2014%20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52;&#1072;&#1090;&#1077;&#1088;&#1080;&#1072;&#1083;&#1099;%20&#1082;%20&#1055;&#1088;&#1072;&#1074;&#1080;&#1090;&#1077;&#1083;&#1100;&#1089;&#1090;&#1074;&#1091;%20&#1086;&#1073;%20&#1080;&#1089;&#1087;&#1086;&#1083;&#1085;&#1077;&#1085;&#1080;&#1080;%20&#1073;&#1102;&#1076;&#1078;&#1077;&#1090;&#1086;&#1074;\2014%20&#1075;&#1086;&#1076;\9%20&#1084;&#1077;&#1089;&#1103;&#1094;&#1077;&#1074;%202014%20&#1075;&#1086;&#1076;&#1072;\&#1085;&#1072;%2006.11.2014%20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d1\&#1086;&#1073;&#1084;&#1077;&#1085;\%20&#1044;%20&#1054;%20&#1061;%20&#1054;%20&#1044;%20&#1067;\&#1053;&#1077;&#1076;&#1086;&#1080;&#1084;&#1082;&#1072;%20&#1080;%20&#1044;&#1080;&#1072;&#1075;&#1088;&#1072;&#1084;&#1084;&#1072;%20&#1085;&#1072;%201%2010%202014&#1075;\&#1044;&#1080;&#1072;&#1075;&#1088;&#1072;&#1084;&#1084;&#1072;%20&#1087;&#1086;%20&#1086;&#1073;&#1083;%20&#1079;&#1072;%209&#1084;&#1077;&#1089;2014&#107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554111789837954E-2"/>
          <c:y val="0.19005170875860483"/>
          <c:w val="0.92170123053564901"/>
          <c:h val="0.67575155986160163"/>
        </c:manualLayout>
      </c:layout>
      <c:barChart>
        <c:barDir val="col"/>
        <c:grouping val="clustered"/>
        <c:ser>
          <c:idx val="0"/>
          <c:order val="0"/>
          <c:tx>
            <c:strRef>
              <c:f>'Осн пар_обл'!$A$27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4981815613855512E-3"/>
                  <c:y val="4.1093761824595575E-3"/>
                </c:manualLayout>
              </c:layout>
              <c:showVal val="1"/>
            </c:dLbl>
            <c:dLbl>
              <c:idx val="1"/>
              <c:layout>
                <c:manualLayout>
                  <c:x val="1.4981273408239718E-3"/>
                  <c:y val="5.6040344325099384E-3"/>
                </c:manualLayout>
              </c:layout>
              <c:showVal val="1"/>
            </c:dLbl>
            <c:dLbl>
              <c:idx val="2"/>
              <c:layout>
                <c:manualLayout>
                  <c:x val="-1.4981273408239718E-3"/>
                  <c:y val="-8.78401645493745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'Осн пар_обл'!$B$26:$C$26</c:f>
              <c:strCache>
                <c:ptCount val="2"/>
                <c:pt idx="0">
                  <c:v>9 месяцев 2013 года</c:v>
                </c:pt>
                <c:pt idx="1">
                  <c:v>9 месяцев 2014 года</c:v>
                </c:pt>
              </c:strCache>
            </c:strRef>
          </c:cat>
          <c:val>
            <c:numRef>
              <c:f>'Осн пар_обл'!$B$27:$C$27</c:f>
              <c:numCache>
                <c:formatCode>#,##0</c:formatCode>
                <c:ptCount val="2"/>
                <c:pt idx="0">
                  <c:v>8942.0617287599998</c:v>
                </c:pt>
                <c:pt idx="1">
                  <c:v>10474.00936194</c:v>
                </c:pt>
              </c:numCache>
            </c:numRef>
          </c:val>
        </c:ser>
        <c:ser>
          <c:idx val="1"/>
          <c:order val="1"/>
          <c:tx>
            <c:strRef>
              <c:f>'Осн пар_обл'!$A$28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5.3966674647945361E-3"/>
                </c:manualLayout>
              </c:layout>
              <c:showVal val="1"/>
            </c:dLbl>
            <c:dLbl>
              <c:idx val="1"/>
              <c:layout>
                <c:manualLayout>
                  <c:x val="1.4981815613855512E-3"/>
                  <c:y val="6.2495890468741008E-3"/>
                </c:manualLayout>
              </c:layout>
              <c:showVal val="1"/>
            </c:dLbl>
            <c:dLbl>
              <c:idx val="2"/>
              <c:layout>
                <c:manualLayout>
                  <c:x val="-1.4982453036066412E-3"/>
                  <c:y val="-1.0606791239392861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пар_обл'!$B$26:$C$26</c:f>
              <c:strCache>
                <c:ptCount val="2"/>
                <c:pt idx="0">
                  <c:v>9 месяцев 2013 года</c:v>
                </c:pt>
                <c:pt idx="1">
                  <c:v>9 месяцев 2014 года</c:v>
                </c:pt>
              </c:strCache>
            </c:strRef>
          </c:cat>
          <c:val>
            <c:numRef>
              <c:f>'Осн пар_обл'!$B$28:$C$28</c:f>
              <c:numCache>
                <c:formatCode>#,##0</c:formatCode>
                <c:ptCount val="2"/>
                <c:pt idx="0">
                  <c:v>8637.45170788</c:v>
                </c:pt>
                <c:pt idx="1">
                  <c:v>8955.047987479993</c:v>
                </c:pt>
              </c:numCache>
            </c:numRef>
          </c:val>
        </c:ser>
        <c:ser>
          <c:idx val="2"/>
          <c:order val="2"/>
          <c:tx>
            <c:strRef>
              <c:f>'Осн пар_обл'!$A$29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-5.6240098355815312E-3"/>
                </c:manualLayout>
              </c:layout>
              <c:showVal val="1"/>
            </c:dLbl>
            <c:dLbl>
              <c:idx val="1"/>
              <c:layout>
                <c:manualLayout>
                  <c:x val="-4.2725284339457641E-3"/>
                  <c:y val="-1.597618612015930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9169610427382245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пар_обл'!$B$26:$C$26</c:f>
              <c:strCache>
                <c:ptCount val="2"/>
                <c:pt idx="0">
                  <c:v>9 месяцев 2013 года</c:v>
                </c:pt>
                <c:pt idx="1">
                  <c:v>9 месяцев 2014 года</c:v>
                </c:pt>
              </c:strCache>
            </c:strRef>
          </c:cat>
          <c:val>
            <c:numRef>
              <c:f>'Осн пар_обл'!$B$29:$C$29</c:f>
              <c:numCache>
                <c:formatCode>#,##0</c:formatCode>
                <c:ptCount val="2"/>
                <c:pt idx="0">
                  <c:v>17579.513436640002</c:v>
                </c:pt>
                <c:pt idx="1">
                  <c:v>19429.05734942</c:v>
                </c:pt>
              </c:numCache>
            </c:numRef>
          </c:val>
        </c:ser>
        <c:dLbls>
          <c:showVal val="1"/>
        </c:dLbls>
        <c:axId val="41829120"/>
        <c:axId val="41830656"/>
      </c:barChart>
      <c:catAx>
        <c:axId val="41829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830656"/>
        <c:crosses val="autoZero"/>
        <c:auto val="1"/>
        <c:lblAlgn val="ctr"/>
        <c:lblOffset val="100"/>
        <c:tickLblSkip val="1"/>
        <c:tickMarkSkip val="1"/>
      </c:catAx>
      <c:valAx>
        <c:axId val="41830656"/>
        <c:scaling>
          <c:orientation val="minMax"/>
          <c:max val="20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829120"/>
        <c:crosses val="autoZero"/>
        <c:crossBetween val="between"/>
        <c:majorUnit val="2000"/>
        <c:minorUnit val="60"/>
      </c:valAx>
    </c:plotArea>
    <c:legend>
      <c:legendPos val="r"/>
      <c:layout>
        <c:manualLayout>
          <c:xMode val="edge"/>
          <c:yMode val="edge"/>
          <c:x val="6.974372585449487E-2"/>
          <c:y val="0.92282920850254802"/>
          <c:w val="0.90928249137397155"/>
          <c:h val="5.488102097041418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floor>
      <c:spPr>
        <a:solidFill>
          <a:schemeClr val="bg1">
            <a:lumMod val="50000"/>
          </a:schemeClr>
        </a:solidFill>
      </c:spPr>
    </c:floor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chemeClr val="accent6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7.0083649396225023E-2"/>
          <c:y val="0.17574773998534013"/>
          <c:w val="0.9288702928870296"/>
          <c:h val="0.63900501248734276"/>
        </c:manualLayout>
      </c:layout>
      <c:bar3DChart>
        <c:barDir val="col"/>
        <c:grouping val="clustered"/>
        <c:ser>
          <c:idx val="0"/>
          <c:order val="0"/>
          <c:tx>
            <c:strRef>
              <c:f>'Осн пар дох_обл'!$B$30</c:f>
              <c:strCache>
                <c:ptCount val="1"/>
                <c:pt idx="0">
                  <c:v>9 месяцев 2013 года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4997621941552632E-3"/>
                  <c:y val="1.2573651479749995E-4"/>
                </c:manualLayout>
              </c:layout>
              <c:showVal val="1"/>
            </c:dLbl>
            <c:dLbl>
              <c:idx val="1"/>
              <c:layout>
                <c:manualLayout>
                  <c:x val="2.9996418232955779E-3"/>
                  <c:y val="5.8995510803817241E-3"/>
                </c:manualLayout>
              </c:layout>
              <c:showVal val="1"/>
            </c:dLbl>
            <c:dLbl>
              <c:idx val="2"/>
              <c:layout>
                <c:manualLayout>
                  <c:x val="-4.4742729306487834E-3"/>
                  <c:y val="8.1177476006701922E-3"/>
                </c:manualLayout>
              </c:layout>
              <c:showVal val="1"/>
            </c:dLbl>
            <c:dLbl>
              <c:idx val="3"/>
              <c:layout>
                <c:manualLayout>
                  <c:x val="-2.9828486204325141E-3"/>
                  <c:y val="-7.8662745710751224E-3"/>
                </c:manualLayout>
              </c:layout>
              <c:showVal val="1"/>
            </c:dLbl>
            <c:dLbl>
              <c:idx val="4"/>
              <c:layout>
                <c:manualLayout>
                  <c:x val="-5.9656972408650361E-3"/>
                  <c:y val="3.9331372855375751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 дох_обл'!$A$31:$A$35</c:f>
              <c:strCache>
                <c:ptCount val="5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'Осн пар дох_обл'!$B$31:$B$35</c:f>
              <c:numCache>
                <c:formatCode>#,##0</c:formatCode>
                <c:ptCount val="5"/>
                <c:pt idx="0">
                  <c:v>1963.0245155600001</c:v>
                </c:pt>
                <c:pt idx="1">
                  <c:v>3219.5373710900012</c:v>
                </c:pt>
                <c:pt idx="2">
                  <c:v>1716.6646848299984</c:v>
                </c:pt>
                <c:pt idx="3">
                  <c:v>932.85181492999948</c:v>
                </c:pt>
                <c:pt idx="4">
                  <c:v>310.15490422000045</c:v>
                </c:pt>
              </c:numCache>
            </c:numRef>
          </c:val>
        </c:ser>
        <c:ser>
          <c:idx val="1"/>
          <c:order val="1"/>
          <c:tx>
            <c:strRef>
              <c:f>'Осн пар дох_обл'!$C$30</c:f>
              <c:strCache>
                <c:ptCount val="1"/>
                <c:pt idx="0">
                  <c:v>9 месяцев  2014 года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4.4826108145877824E-3"/>
                  <c:y val="4.3103468299300696E-3"/>
                </c:manualLayout>
              </c:layout>
              <c:showVal val="1"/>
            </c:dLbl>
            <c:dLbl>
              <c:idx val="1"/>
              <c:layout>
                <c:manualLayout>
                  <c:x val="4.4742729306487808E-3"/>
                  <c:y val="6.0883107005026025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8997059283063414E-3"/>
                </c:manualLayout>
              </c:layout>
              <c:showVal val="1"/>
            </c:dLbl>
            <c:dLbl>
              <c:idx val="3"/>
              <c:layout>
                <c:manualLayout>
                  <c:x val="-4.4742729306487808E-3"/>
                  <c:y val="-1.1799411856612681E-2"/>
                </c:manualLayout>
              </c:layout>
              <c:showVal val="1"/>
            </c:dLbl>
            <c:dLbl>
              <c:idx val="4"/>
              <c:layout>
                <c:manualLayout>
                  <c:x val="-4.47427293064878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 дох_обл'!$A$31:$A$35</c:f>
              <c:strCache>
                <c:ptCount val="5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'Осн пар дох_обл'!$C$31:$C$35</c:f>
              <c:numCache>
                <c:formatCode>#,##0</c:formatCode>
                <c:ptCount val="5"/>
                <c:pt idx="0">
                  <c:v>2944.1787804099959</c:v>
                </c:pt>
                <c:pt idx="1">
                  <c:v>3890.0006392600003</c:v>
                </c:pt>
                <c:pt idx="2">
                  <c:v>1319.6185181000001</c:v>
                </c:pt>
                <c:pt idx="3">
                  <c:v>960.24562672999946</c:v>
                </c:pt>
                <c:pt idx="4">
                  <c:v>332.53452363000002</c:v>
                </c:pt>
              </c:numCache>
            </c:numRef>
          </c:val>
        </c:ser>
        <c:dLbls>
          <c:showVal val="1"/>
        </c:dLbls>
        <c:shape val="cylinder"/>
        <c:axId val="41873408"/>
        <c:axId val="41874944"/>
        <c:axId val="0"/>
      </c:bar3DChart>
      <c:catAx>
        <c:axId val="41873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874944"/>
        <c:crosses val="autoZero"/>
        <c:auto val="1"/>
        <c:lblAlgn val="ctr"/>
        <c:lblOffset val="100"/>
        <c:tickLblSkip val="1"/>
        <c:tickMarkSkip val="1"/>
      </c:catAx>
      <c:valAx>
        <c:axId val="41874944"/>
        <c:scaling>
          <c:orientation val="minMax"/>
          <c:max val="4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873408"/>
        <c:crosses val="autoZero"/>
        <c:crossBetween val="between"/>
        <c:majorUnit val="500"/>
        <c:minorUnit val="60"/>
      </c:valAx>
    </c:plotArea>
    <c:legend>
      <c:legendPos val="r"/>
      <c:layout>
        <c:manualLayout>
          <c:xMode val="edge"/>
          <c:yMode val="edge"/>
          <c:x val="0.1327349592405232"/>
          <c:y val="0.9120699156961446"/>
          <c:w val="0.79388699962351161"/>
          <c:h val="5.140037494876470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5"/>
      <c:rotY val="240"/>
      <c:perspective val="10"/>
    </c:view3D>
    <c:plotArea>
      <c:layout>
        <c:manualLayout>
          <c:layoutTarget val="inner"/>
          <c:xMode val="edge"/>
          <c:yMode val="edge"/>
          <c:x val="0.23268124093184003"/>
          <c:y val="0.18813559322033899"/>
          <c:w val="0.60580590469669704"/>
          <c:h val="0.5508474576271202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FF5B5B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6882E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8.2678795585334561E-3"/>
                  <c:y val="-9.6514969527114247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400" b="0" i="0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cs typeface="Times New Roman"/>
                      </a:rPr>
                      <a:t>Налог на прибыль организаций</a:t>
                    </a:r>
                  </a:p>
                  <a:p>
                    <a:pPr>
                      <a:defRPr sz="1000" b="0" i="0" u="none" strike="noStrike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400" b="0" i="0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cs typeface="Times New Roman"/>
                      </a:rPr>
                      <a:t>28,1%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4.4354781739239277E-2"/>
                  <c:y val="-2.3732372436496292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Налог на доходы физических лиц
37,2%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4.6109779755791398E-2"/>
                  <c:y val="-3.5649094710618799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Акцизы по подакцизным товарам
12,6%</a:t>
                    </a:r>
                  </a:p>
                </c:rich>
              </c:tx>
              <c:dLblPos val="bestFit"/>
            </c:dLbl>
            <c:dLbl>
              <c:idx val="3"/>
              <c:layout>
                <c:manualLayout>
                  <c:x val="0.25421528830635304"/>
                  <c:y val="2.1889052004092711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Единый налог, взимаемый в связи с применением упрощенной системы налогообложения
5,9%</a:t>
                    </a:r>
                  </a:p>
                </c:rich>
              </c:tx>
              <c:dLblPos val="bestFit"/>
            </c:dLbl>
            <c:dLbl>
              <c:idx val="4"/>
              <c:layout>
                <c:manualLayout>
                  <c:x val="0.16572276291550483"/>
                  <c:y val="0.1164768895413497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Налог на имущество организаций
9,2%</a:t>
                    </a:r>
                  </a:p>
                </c:rich>
              </c:tx>
              <c:dLblPos val="bestFit"/>
            </c:dLbl>
            <c:dLbl>
              <c:idx val="5"/>
              <c:layout>
                <c:manualLayout>
                  <c:x val="4.7861625992403352E-2"/>
                  <c:y val="0.20815392143778638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Транспортный налог
3,2%</a:t>
                    </a:r>
                  </a:p>
                </c:rich>
              </c:tx>
              <c:dLblPos val="bestFit"/>
            </c:dLbl>
            <c:dLbl>
              <c:idx val="6"/>
              <c:layout>
                <c:manualLayout>
                  <c:x val="-5.4748047798373028E-2"/>
                  <c:y val="2.2542995684861514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Другие налоговые доходы (единый сельскохозналог, госпошлина, налог на пользователей а/дорог)
0,3%</a:t>
                    </a:r>
                  </a:p>
                </c:rich>
              </c:tx>
              <c:dLblPos val="bestFit"/>
            </c:dLbl>
            <c:dLbl>
              <c:idx val="7"/>
              <c:layout>
                <c:manualLayout>
                  <c:x val="-7.2731343364688103E-2"/>
                  <c:y val="-0.13369758441211799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Неналоговые доходы
3,5%</a:t>
                    </a:r>
                  </a:p>
                </c:rich>
              </c:tx>
              <c:dLblPos val="bestFit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chemeClr val="accent2">
                        <a:lumMod val="50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'Обл бт'!$A$3:$A$10</c:f>
              <c:strCache>
                <c:ptCount val="8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Акцизы по подакцизным товарам</c:v>
                </c:pt>
                <c:pt idx="3">
                  <c:v>Единый налог, взимаемый в связи с применением упрощенной системы налогообложения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Другие налоговые доходы (единый сельскохозналог, госпошлина, налог на пользователей а/дорог)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'Обл бт'!$B$3:$B$10</c:f>
              <c:numCache>
                <c:formatCode>#,##0</c:formatCode>
                <c:ptCount val="8"/>
                <c:pt idx="0">
                  <c:v>2944178.7800000012</c:v>
                </c:pt>
                <c:pt idx="1">
                  <c:v>3890000.64</c:v>
                </c:pt>
                <c:pt idx="2">
                  <c:v>1319618.52</c:v>
                </c:pt>
                <c:pt idx="3">
                  <c:v>622844.76999999897</c:v>
                </c:pt>
                <c:pt idx="4">
                  <c:v>960245.63</c:v>
                </c:pt>
                <c:pt idx="5">
                  <c:v>332534.52</c:v>
                </c:pt>
                <c:pt idx="6">
                  <c:v>34003.569149998948</c:v>
                </c:pt>
                <c:pt idx="7">
                  <c:v>370582.93085</c:v>
                </c:pt>
              </c:numCache>
            </c:numRef>
          </c:val>
        </c:ser>
        <c:dLbls>
          <c:showCatName val="1"/>
          <c:showPercent val="1"/>
          <c:separator>
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298C4-0D5B-43C6-B237-CE7E396C9FF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307B2-CC2B-4DB8-A51A-B889D1790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7BF5-9E2E-441A-A2C8-F11A11E5EEA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полняя казну, ужесточать контроль над расходами - Экономика - Рубр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1216"/>
            <a:ext cx="2771800" cy="207678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68628" y="1928802"/>
            <a:ext cx="7518148" cy="27238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Отчет об исполнении </a:t>
            </a:r>
          </a:p>
          <a:p>
            <a:pPr algn="ctr"/>
            <a:r>
              <a:rPr lang="ru-RU" sz="5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областного бюджета</a:t>
            </a:r>
          </a:p>
          <a:p>
            <a:pPr algn="ctr"/>
            <a:r>
              <a:rPr lang="ru-RU" sz="5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9 месяцев 2014 года</a:t>
            </a:r>
            <a:endParaRPr lang="ru-RU" sz="5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r="11377"/>
          <a:stretch>
            <a:fillRect/>
          </a:stretch>
        </p:blipFill>
        <p:spPr bwMode="auto">
          <a:xfrm>
            <a:off x="6339159" y="4725144"/>
            <a:ext cx="2804841" cy="213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684016" cy="20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Новости"/>
          <p:cNvPicPr>
            <a:picLocks noChangeAspect="1" noChangeArrowheads="1"/>
          </p:cNvPicPr>
          <p:nvPr/>
        </p:nvPicPr>
        <p:blipFill>
          <a:blip r:embed="rId5" cstate="print"/>
          <a:srcRect b="1971"/>
          <a:stretch>
            <a:fillRect/>
          </a:stretch>
        </p:blipFill>
        <p:spPr bwMode="auto">
          <a:xfrm>
            <a:off x="6286500" y="0"/>
            <a:ext cx="2857500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Информация об исполнении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областного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бюджета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за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9 месяцев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 2013-2014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годов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544872"/>
          <a:ext cx="8715436" cy="5170276"/>
        </p:xfrm>
        <a:graphic>
          <a:graphicData uri="http://schemas.openxmlformats.org/drawingml/2006/table">
            <a:tbl>
              <a:tblPr/>
              <a:tblGrid>
                <a:gridCol w="2543467"/>
                <a:gridCol w="979442"/>
                <a:gridCol w="1011294"/>
                <a:gridCol w="1072343"/>
                <a:gridCol w="894312"/>
                <a:gridCol w="1143008"/>
                <a:gridCol w="1071570"/>
              </a:tblGrid>
              <a:tr h="34809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2013 года</a:t>
                      </a: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</a:t>
                      </a:r>
                    </a:p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</a:p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</a:p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</a:tr>
              <a:tr h="404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Уточнённые годовые назначения</a:t>
                      </a: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</a:t>
                      </a:r>
                    </a:p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</a:t>
                      </a: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исполне-ния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9D5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84" marR="5684" marT="5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9D52"/>
                    </a:solidFill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17 579 513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26 621 362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19 429 057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73,0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110,5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1 849 544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23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8 942 062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14 661 665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10 474 009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117,1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1 531 948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8 637 452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11 959 696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8 955 048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74,9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103,7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317 596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18 290 226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30 287 388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59,1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-383 463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за счет областных средств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14 029 896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22 172 494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14 802 977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66,8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773 081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за счет федеральных средств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4 260 330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8 114 894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3 103 786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72,9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-1 156 544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-710 712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-3 666 026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1 522 294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-41,5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-214,2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2 233 007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Источники финансирования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3FF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710 712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3 666 026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-1 522 294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-41,5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-214,2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-2 233 007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5672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дефицита бюджета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9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350 000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2 727 687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512 000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получение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3 401 352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5 369 039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2 712 000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-3 051 352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-2 641 352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-2 200 000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-85 456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получение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5684" marR="5684" marT="56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-85 456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84" marR="5684" marT="5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29586" y="1285860"/>
            <a:ext cx="101611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300" dirty="0" smtClean="0">
                <a:latin typeface="Times New Roman"/>
              </a:rPr>
              <a:t>тыс. рублей</a:t>
            </a:r>
            <a:endParaRPr lang="ru-RU" sz="1300" dirty="0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Динамика доходов областного бюджета  </a:t>
            </a:r>
            <a:b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 за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9 месяцев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2013 –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2014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годов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, </a:t>
            </a:r>
            <a:r>
              <a:rPr lang="ru-RU" sz="2500" b="1" dirty="0" err="1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млн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 рублей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0" y="714356"/>
          <a:ext cx="9001156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Динамика поступления основных видов налогов в областной бюджет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за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9 месяцев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 2013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- 2014 годов, </a:t>
            </a:r>
            <a:r>
              <a:rPr lang="ru-RU" sz="2500" b="1" dirty="0" err="1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млн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рублей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0" y="714356"/>
          <a:ext cx="9143999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Структура налоговых и неналоговых доходов областного бюджета за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9 месяцев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2014 года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214282" y="1142984"/>
          <a:ext cx="857256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fontAlgn="b"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Динамика расходов областного бюджета</a:t>
            </a:r>
            <a:b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</a:b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за 9 месяцев 2013-2014 годов</a:t>
            </a:r>
            <a:endParaRPr lang="ru-RU" sz="2500" b="1" dirty="0">
              <a:solidFill>
                <a:schemeClr val="accent6">
                  <a:lumMod val="50000"/>
                </a:schemeClr>
              </a:solidFill>
              <a:latin typeface="Arial Cyr"/>
              <a:ea typeface="Arial Cyr"/>
              <a:cs typeface="Arial Cyr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285860"/>
          <a:ext cx="8429684" cy="5493722"/>
        </p:xfrm>
        <a:graphic>
          <a:graphicData uri="http://schemas.openxmlformats.org/drawingml/2006/table">
            <a:tbl>
              <a:tblPr/>
              <a:tblGrid>
                <a:gridCol w="2928958"/>
                <a:gridCol w="857256"/>
                <a:gridCol w="964287"/>
                <a:gridCol w="820481"/>
                <a:gridCol w="144058"/>
                <a:gridCol w="562179"/>
                <a:gridCol w="1069741"/>
                <a:gridCol w="1082724"/>
              </a:tblGrid>
              <a:tr h="188779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рублей</a:t>
                      </a:r>
                    </a:p>
                  </a:txBody>
                  <a:tcPr marL="5619" marR="5619" marT="5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2013 года</a:t>
                      </a: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</a:t>
                      </a:r>
                      <a:b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мес. 2014 г./</a:t>
                      </a:r>
                      <a:b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b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  <a:b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</a:tr>
              <a:tr h="514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Уточнённые годовые назначения</a:t>
                      </a: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</a:t>
                      </a: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590 956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1 028 945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684 782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93 826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148 439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249 274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156 481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8 042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экономика,  </a:t>
                      </a:r>
                      <a:r>
                        <a:rPr lang="ru-RU" sz="13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3 698 288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5 696 906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2 953 305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-744 983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1 723 047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1 948 206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1 362 357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-360 691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1 713 009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3 021 088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1 310 201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-402 808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8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312 601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1 512 982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301 171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-11 430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в том числе: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198 549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328 351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196 168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-2 381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83 169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850 453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64 358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-18 811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273 795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6 646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15 129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4 779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-1 867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4 590 071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7 230 736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4 775 481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185 410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205 150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743 008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249 050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43 900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3 654 404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5 574 769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3 357 783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60,2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-296 621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3 765 536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5 707 450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3 783 495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17 959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115 845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460 904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159 497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137,7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43 652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64 311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86 599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62 179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-2 132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долга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168 083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671 647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328 859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49,0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195,7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160 777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969 896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1 309 039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1 089 900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112,4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120 005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18 290 226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30 287 388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59,1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-383 463</a:t>
                      </a:r>
                    </a:p>
                  </a:txBody>
                  <a:tcPr marL="5619" marR="5619" marT="5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fontAlgn="b"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Информация об исполнении государственных программ за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9 месяцев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2013 - 2014 годов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571612"/>
          <a:ext cx="8643998" cy="4625865"/>
        </p:xfrm>
        <a:graphic>
          <a:graphicData uri="http://schemas.openxmlformats.org/drawingml/2006/table">
            <a:tbl>
              <a:tblPr/>
              <a:tblGrid>
                <a:gridCol w="2428892"/>
                <a:gridCol w="1071570"/>
                <a:gridCol w="1089708"/>
                <a:gridCol w="840162"/>
                <a:gridCol w="141832"/>
                <a:gridCol w="642942"/>
                <a:gridCol w="1214446"/>
                <a:gridCol w="1214446"/>
              </a:tblGrid>
              <a:tr h="275218">
                <a:tc>
                  <a:txBody>
                    <a:bodyPr/>
                    <a:lstStyle/>
                    <a:p>
                      <a:pPr algn="l" fontAlgn="b"/>
                      <a:endParaRPr lang="ru-RU" sz="14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рублей</a:t>
                      </a:r>
                    </a:p>
                  </a:txBody>
                  <a:tcPr marL="6377" marR="6377" marT="6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2013 года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</a:t>
                      </a:r>
                      <a:b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  <a:b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b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  <a:b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</a:tr>
              <a:tr h="750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Уточнённые годовые назначения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9 месяцев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18 290 226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30 287 388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-383 463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14 029 896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22 172 494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14 802 977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66,8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773 081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4 260 330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8 114 894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3 103 786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38,2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72,9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-1 156 544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b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программы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16 931 757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28 336 888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16 657 282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58,8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-274 475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86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расходах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13 013 503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20 420 882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13 671 151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66,9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657 647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3 918 254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7 916 006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2 986 131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37,7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76,2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-932 123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1 358 469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1 950 500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1 249 481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92,0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-108 988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86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расходах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1 016 393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1 751 612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1 131 826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115 434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342 076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198 888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117 655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59,2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34,4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5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-224 421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fontAlgn="b"/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Информация об исполнении  Дорожного фонда Орловской области</a:t>
            </a:r>
            <a:b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</a:b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за 9 месяцев  2013-2014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годов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  <a:latin typeface="Arial Cyr"/>
              <a:ea typeface="Arial Cyr"/>
              <a:cs typeface="Arial Cyr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860"/>
          <a:ext cx="8691601" cy="5402893"/>
        </p:xfrm>
        <a:graphic>
          <a:graphicData uri="http://schemas.openxmlformats.org/drawingml/2006/table">
            <a:tbl>
              <a:tblPr/>
              <a:tblGrid>
                <a:gridCol w="3000396"/>
                <a:gridCol w="809623"/>
                <a:gridCol w="1000129"/>
                <a:gridCol w="833441"/>
                <a:gridCol w="142889"/>
                <a:gridCol w="571504"/>
                <a:gridCol w="1214446"/>
                <a:gridCol w="1119173"/>
              </a:tblGrid>
              <a:tr h="20593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рублей</a:t>
                      </a:r>
                    </a:p>
                  </a:txBody>
                  <a:tcPr marL="6263" marR="6263" marT="62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2013 года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2014 г./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2013 г.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</a:tr>
              <a:tr h="549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Уточнённые годовые назначения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9 месяцев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5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2 113 948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2 999 037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1 940 582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-173 365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420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Дорожного фонда Орловской области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1 776 313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2 600 700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1 602 745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-173 568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из федерального бюджета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222 601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232 190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171 690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77,1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-50 911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Остатки средств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115 033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166 147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166 147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51 114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1 713 009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2 999 037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1 310 201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-402 808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FFA3"/>
                    </a:solidFill>
                  </a:tcPr>
                </a:tc>
              </a:tr>
              <a:tr h="1021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Строительство, реконструкция, капитальный ремонт, ремонт и содержание автомобильных дорог общего пользования регионального значения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1 284 139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1 730 871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939 557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-344 582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субсидий местным бюджетам на строительство, реконструкцию, капитальный ремонт, ремонт и содержание автомобильных дорог общего пользования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428 870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1 264 359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370 645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-58 226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45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обслуживание государственного долга по бюджетным кредитам на ремонт автомобильных дорог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3 808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fontAlgn="b"/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Динамика государственного долга Орловской области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за 9 месяцев 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Arial Cyr"/>
                <a:ea typeface="Arial Cyr"/>
                <a:cs typeface="Arial Cyr"/>
              </a:rPr>
              <a:t>2014 года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1585936"/>
            <a:ext cx="88773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724</TotalTime>
  <Words>1068</Words>
  <Application>Microsoft Office PowerPoint</Application>
  <PresentationFormat>Экран (4:3)</PresentationFormat>
  <Paragraphs>463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Информация об исполнении областного бюджета за 9 месяцев 2013-2014 годов</vt:lpstr>
      <vt:lpstr>Динамика доходов областного бюджета    за 9 месяцев 2013 – 2014 годов, млн рублей   </vt:lpstr>
      <vt:lpstr>Динамика поступления основных видов налогов в областной бюджет за 9 месяцев  2013 - 2014 годов, млн рублей</vt:lpstr>
      <vt:lpstr>Структура налоговых и неналоговых доходов областного бюджета за 9 месяцев 2014 года</vt:lpstr>
      <vt:lpstr>Динамика расходов областного бюджета за 9 месяцев 2013-2014 годов</vt:lpstr>
      <vt:lpstr>Информация об исполнении государственных программ за 9 месяцев 2013 - 2014 годов</vt:lpstr>
      <vt:lpstr>Информация об исполнении  Дорожного фонда Орловской области за 9 месяцев  2013-2014 годов</vt:lpstr>
      <vt:lpstr>Динамика государственного долга Орловской области за 9 месяцев 2014 года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Anna</cp:lastModifiedBy>
  <cp:revision>88</cp:revision>
  <dcterms:created xsi:type="dcterms:W3CDTF">2015-01-18T16:17:14Z</dcterms:created>
  <dcterms:modified xsi:type="dcterms:W3CDTF">2015-01-21T10:40:16Z</dcterms:modified>
</cp:coreProperties>
</file>